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  <p:sldMasterId id="2147483673" r:id="rId2"/>
  </p:sldMasterIdLst>
  <p:notesMasterIdLst>
    <p:notesMasterId r:id="rId14"/>
  </p:notesMasterIdLst>
  <p:sldIdLst>
    <p:sldId id="264" r:id="rId3"/>
    <p:sldId id="297" r:id="rId4"/>
    <p:sldId id="295" r:id="rId5"/>
    <p:sldId id="287" r:id="rId6"/>
    <p:sldId id="288" r:id="rId7"/>
    <p:sldId id="289" r:id="rId8"/>
    <p:sldId id="299" r:id="rId9"/>
    <p:sldId id="291" r:id="rId10"/>
    <p:sldId id="292" r:id="rId11"/>
    <p:sldId id="293" r:id="rId12"/>
    <p:sldId id="29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7"/>
  </p:normalViewPr>
  <p:slideViewPr>
    <p:cSldViewPr snapToGrid="0">
      <p:cViewPr varScale="1">
        <p:scale>
          <a:sx n="138" d="100"/>
          <a:sy n="138" d="100"/>
        </p:scale>
        <p:origin x="7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3ce5d50ea_5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g93ce5d50ea_5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422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3ce5d50ea_5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g93ce5d50ea_5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8402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93ce5d50ea_5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93ce5d50ea_5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039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3ce5d50ea_5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93ce5d50ea_5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3ce5d50ea_5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g93ce5d50ea_5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93ce5d50ea_5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g93ce5d50ea_5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93ce5d50ea_5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93ce5d50ea_5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6766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93ce5d50ea_5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g93ce5d50ea_5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93ce5d50ea_5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g93ce5d50ea_5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93ce5d50ea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93ce5d50ea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0" y="0"/>
            <a:ext cx="9144000" cy="63137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65100" dist="38100" dir="5400000" algn="t" rotWithShape="0">
              <a:srgbClr val="000000">
                <a:alpha val="1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6651"/>
            <a:ext cx="1654628" cy="68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7572" y="111137"/>
            <a:ext cx="1160564" cy="40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0" y="0"/>
            <a:ext cx="9144000" cy="63137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65100" dist="38100" dir="5400000" algn="t" rotWithShape="0">
              <a:srgbClr val="000000">
                <a:alpha val="1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6651"/>
            <a:ext cx="1654628" cy="68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7572" y="111137"/>
            <a:ext cx="1160564" cy="40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 rot="5400000">
            <a:off x="3254573" y="-1256704"/>
            <a:ext cx="3263504" cy="851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Arial"/>
              <a:buNone/>
              <a:defRPr sz="4200"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d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687D9C6-6BEF-B347-8382-37D3414F01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5000"/>
          </a:blip>
          <a:srcRect t="6032" b="5965"/>
          <a:stretch/>
        </p:blipFill>
        <p:spPr>
          <a:xfrm>
            <a:off x="6859799" y="1286548"/>
            <a:ext cx="2284802" cy="1285202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AF3BEFB-F635-394E-99A8-9AF145B8E5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3296" b="2272"/>
          <a:stretch/>
        </p:blipFill>
        <p:spPr>
          <a:xfrm>
            <a:off x="6837818" y="2566841"/>
            <a:ext cx="2284801" cy="1285202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C64A4F3E-C4CE-814F-A5E8-AB7E54CAEF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48000"/>
          </a:blip>
          <a:srcRect b="15568"/>
          <a:stretch/>
        </p:blipFill>
        <p:spPr>
          <a:xfrm>
            <a:off x="6837817" y="3855601"/>
            <a:ext cx="2284802" cy="128520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9146FB5F-966D-6E46-8EF2-F824147F9E6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9754" y="320424"/>
            <a:ext cx="2669996" cy="1104826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F71F8F2D-886F-F648-B4D2-16B1CE54B73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alphaModFix amt="63000"/>
          </a:blip>
          <a:stretch>
            <a:fillRect/>
          </a:stretch>
        </p:blipFill>
        <p:spPr>
          <a:xfrm>
            <a:off x="6859799" y="-2210"/>
            <a:ext cx="2284801" cy="1285200"/>
          </a:xfrm>
          <a:prstGeom prst="rect">
            <a:avLst/>
          </a:prstGeom>
        </p:spPr>
      </p:pic>
      <p:sp>
        <p:nvSpPr>
          <p:cNvPr id="14" name="Rechthoek 13">
            <a:extLst>
              <a:ext uri="{FF2B5EF4-FFF2-40B4-BE49-F238E27FC236}">
                <a16:creationId xmlns:a16="http://schemas.microsoft.com/office/drawing/2014/main" id="{764C07AF-8553-1C4C-B011-C51B0ABA8BEA}"/>
              </a:ext>
            </a:extLst>
          </p:cNvPr>
          <p:cNvSpPr/>
          <p:nvPr userDrawn="1"/>
        </p:nvSpPr>
        <p:spPr>
          <a:xfrm>
            <a:off x="6722918" y="0"/>
            <a:ext cx="2421082" cy="5143500"/>
          </a:xfrm>
          <a:prstGeom prst="rect">
            <a:avLst/>
          </a:prstGeom>
          <a:gradFill>
            <a:gsLst>
              <a:gs pos="0">
                <a:schemeClr val="tx1"/>
              </a:gs>
              <a:gs pos="51000">
                <a:schemeClr val="tx1">
                  <a:alpha val="33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05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9DB002-44B2-4B4C-AB89-022768D11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572" y="1425249"/>
            <a:ext cx="6119945" cy="1790700"/>
          </a:xfrm>
        </p:spPr>
        <p:txBody>
          <a:bodyPr anchor="ctr" anchorCtr="0"/>
          <a:lstStyle>
            <a:lvl1pPr algn="l">
              <a:defRPr sz="4500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5677AD4-7EC1-AE4B-B761-416852B71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571" y="3456560"/>
            <a:ext cx="6119945" cy="1241822"/>
          </a:xfrm>
        </p:spPr>
        <p:txBody>
          <a:bodyPr/>
          <a:lstStyle>
            <a:lvl1pPr marL="0" indent="0" algn="l">
              <a:buNone/>
              <a:defRPr sz="18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 dirty="0"/>
              <a:t>Klikken om de ondertitelstijl van het model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B548B0F-EBF1-A849-B9EF-83CF0E65761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91066" y="4709365"/>
            <a:ext cx="939964" cy="33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32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63137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65100" dist="38100" dir="5400000" algn="t" rotWithShape="0">
              <a:srgbClr val="000000">
                <a:alpha val="1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415636" y="1019175"/>
            <a:ext cx="8728364" cy="3613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6651"/>
            <a:ext cx="1654628" cy="68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27572" y="111137"/>
            <a:ext cx="1160564" cy="40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7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851535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Klik om stijl te bewerken</a:t>
            </a:r>
            <a:endParaRPr sz="2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E7C5AE-850F-5E40-A6B9-E033ED30B2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sz="3800" dirty="0" err="1"/>
              <a:t>Toepassen</a:t>
            </a:r>
            <a:r>
              <a:rPr lang="en" sz="3800"/>
              <a:t> van wet- </a:t>
            </a:r>
            <a:r>
              <a:rPr lang="en" sz="3800" err="1"/>
              <a:t>en</a:t>
            </a:r>
            <a:r>
              <a:rPr lang="en" sz="3800"/>
              <a:t> </a:t>
            </a:r>
            <a:r>
              <a:rPr lang="en" sz="3800" err="1"/>
              <a:t>regelgeving</a:t>
            </a:r>
            <a:r>
              <a:rPr lang="en" sz="3800"/>
              <a:t> in IT-</a:t>
            </a:r>
            <a:r>
              <a:rPr lang="en" sz="3800" err="1"/>
              <a:t>systemen</a:t>
            </a:r>
            <a:endParaRPr lang="nl-NL" sz="380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BFBAFA2-578A-7B40-AE15-803FAEF99E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/>
              <a:t>Art Ligthart</a:t>
            </a:r>
          </a:p>
          <a:p>
            <a:r>
              <a:rPr lang="nl-NL"/>
              <a:t>Architect van de digitale wereld</a:t>
            </a:r>
          </a:p>
        </p:txBody>
      </p:sp>
    </p:spTree>
    <p:extLst>
      <p:ext uri="{BB962C8B-B14F-4D97-AF65-F5344CB8AC3E}">
        <p14:creationId xmlns:p14="http://schemas.microsoft.com/office/powerpoint/2010/main" val="6249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4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700" cy="63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" err="1"/>
              <a:t>Kansen</a:t>
            </a:r>
            <a:r>
              <a:rPr lang="en"/>
              <a:t> met Artificial Intelligence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BDD088C-56F2-334E-8777-4A64DF895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Voorbeeld Amerika: advocatenkantoren gebruiken AI-oplossingen om de </a:t>
            </a:r>
            <a:r>
              <a:rPr lang="nl-NL" dirty="0" err="1"/>
              <a:t>paralegal</a:t>
            </a:r>
            <a:r>
              <a:rPr lang="nl-NL" dirty="0"/>
              <a:t> te ondersteunen: “zoek alle relevante wetten en uitspraken voor deze specifieke zaak”.</a:t>
            </a:r>
          </a:p>
          <a:p>
            <a:r>
              <a:rPr lang="nl-NL" dirty="0"/>
              <a:t>Er zijn nog meer mogelijkheden dan het ‘bevragen’  van de teksten: AI-toepassingen regels voor IT-systemen genereren uit de teksten.</a:t>
            </a:r>
          </a:p>
          <a:p>
            <a:r>
              <a:rPr lang="nl-NL" dirty="0"/>
              <a:t>Voorbeeld: de aanpak voor Wendbare Wetsuitvoering: http://</a:t>
            </a:r>
            <a:r>
              <a:rPr lang="nl-NL" dirty="0" err="1"/>
              <a:t>www.wendbarewetsuitvoering.nl</a:t>
            </a:r>
            <a:endParaRPr lang="nl-NL" dirty="0"/>
          </a:p>
          <a:p>
            <a:r>
              <a:rPr lang="nl-NL" dirty="0"/>
              <a:t>De inzet van AI op natuurlijke taalverwerking is een totaal </a:t>
            </a:r>
            <a:r>
              <a:rPr lang="nl-NL" b="1" dirty="0"/>
              <a:t>ander paradigma</a:t>
            </a:r>
            <a:r>
              <a:rPr lang="nl-NL" dirty="0"/>
              <a:t> dan de </a:t>
            </a:r>
            <a:br>
              <a:rPr lang="nl-NL" dirty="0"/>
            </a:br>
            <a:r>
              <a:rPr lang="nl-NL" dirty="0"/>
              <a:t>IT-systemen van de afgelopen 40 jaar.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5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Afsluiting 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6AED6D-87EF-FD47-960C-F6715D488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nl-NL" b="1" dirty="0"/>
              <a:t>Samenvattend:</a:t>
            </a:r>
          </a:p>
          <a:p>
            <a:pPr>
              <a:spcBef>
                <a:spcPts val="500"/>
              </a:spcBef>
            </a:pPr>
            <a:r>
              <a:rPr lang="nl-NL" dirty="0"/>
              <a:t>Een organisatie heeft vaak tientallen IT-systemen.</a:t>
            </a:r>
          </a:p>
          <a:p>
            <a:pPr>
              <a:spcBef>
                <a:spcPts val="500"/>
              </a:spcBef>
            </a:pPr>
            <a:r>
              <a:rPr lang="nl-NL" dirty="0"/>
              <a:t>De regels uit wetten, beleid en jurisprudentie zitten overal in die IT- systemen. </a:t>
            </a:r>
          </a:p>
          <a:p>
            <a:pPr>
              <a:spcBef>
                <a:spcPts val="500"/>
              </a:spcBef>
            </a:pPr>
            <a:r>
              <a:rPr lang="nl-NL" dirty="0"/>
              <a:t>Regels zijn vaak hard-gecodeerd: altijd </a:t>
            </a:r>
            <a:r>
              <a:rPr lang="nl-NL" dirty="0" err="1"/>
              <a:t>IT’ers</a:t>
            </a:r>
            <a:r>
              <a:rPr lang="nl-NL" dirty="0"/>
              <a:t> (programmeurs) nodig hebt bij wijzigingen.</a:t>
            </a:r>
          </a:p>
          <a:p>
            <a:pPr>
              <a:spcBef>
                <a:spcPts val="500"/>
              </a:spcBef>
            </a:pPr>
            <a:r>
              <a:rPr lang="nl-NL" dirty="0"/>
              <a:t>Het doorvoeren van wijzigingen is dus meestal niet eenvoudig.</a:t>
            </a:r>
          </a:p>
          <a:p>
            <a:pPr>
              <a:spcBef>
                <a:spcPts val="500"/>
              </a:spcBef>
            </a:pPr>
            <a:r>
              <a:rPr lang="nl-NL" dirty="0"/>
              <a:t>Het kan ook slimmer met regelgeving in IT-systemen: een </a:t>
            </a:r>
            <a:r>
              <a:rPr lang="nl-NL" dirty="0" err="1"/>
              <a:t>rules</a:t>
            </a:r>
            <a:r>
              <a:rPr lang="nl-NL" dirty="0"/>
              <a:t>-engine, nieuwe mogelijkheden van </a:t>
            </a:r>
            <a:r>
              <a:rPr lang="nl-NL" dirty="0" err="1"/>
              <a:t>Artificial</a:t>
            </a:r>
            <a:r>
              <a:rPr lang="nl-NL" dirty="0"/>
              <a:t> Intelligence.</a:t>
            </a:r>
          </a:p>
          <a:p>
            <a:pPr marL="114300" indent="0">
              <a:buNone/>
            </a:pPr>
            <a:r>
              <a:rPr lang="nl-NL" b="1" dirty="0"/>
              <a:t>Essentieel:</a:t>
            </a:r>
          </a:p>
          <a:p>
            <a:pPr>
              <a:spcBef>
                <a:spcPts val="500"/>
              </a:spcBef>
            </a:pPr>
            <a:r>
              <a:rPr lang="nl-NL" dirty="0"/>
              <a:t>Vanaf het eerste idee van een nieuwe wet of een wijziging ook de mensen uit de uitvoeringsorganisaties betrekken die de processen en IT-systemen goed kennen. Zie de </a:t>
            </a:r>
            <a:r>
              <a:rPr lang="nl-NL" dirty="0" err="1"/>
              <a:t>LegOps</a:t>
            </a:r>
            <a:r>
              <a:rPr lang="nl-NL" dirty="0"/>
              <a:t>-aanpak.</a:t>
            </a:r>
          </a:p>
          <a:p>
            <a:pPr>
              <a:spcBef>
                <a:spcPts val="500"/>
              </a:spcBef>
            </a:pPr>
            <a:r>
              <a:rPr lang="nl-NL" dirty="0"/>
              <a:t>Mensen nodig die bruggen slaan tussen het juridisch domein en het IT-domein.</a:t>
            </a:r>
          </a:p>
        </p:txBody>
      </p:sp>
    </p:spTree>
    <p:extLst>
      <p:ext uri="{BB962C8B-B14F-4D97-AF65-F5344CB8AC3E}">
        <p14:creationId xmlns:p14="http://schemas.microsoft.com/office/powerpoint/2010/main" val="363023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6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Toepassen van wet- en regelgeving in IT-systemen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21966F-4B1E-9C4D-9BAF-6AE3C63B25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Organisaties moeten continu veranderen.</a:t>
            </a:r>
          </a:p>
          <a:p>
            <a:r>
              <a:rPr lang="nl-NL"/>
              <a:t>Hun IT-systemen (</a:t>
            </a:r>
            <a:r>
              <a:rPr lang="nl-NL" err="1"/>
              <a:t>legacy</a:t>
            </a:r>
            <a:r>
              <a:rPr lang="nl-NL"/>
              <a:t>) kunnen vaak niet zomaar aangepast worden.</a:t>
            </a:r>
          </a:p>
          <a:p>
            <a:r>
              <a:rPr lang="nl-NL"/>
              <a:t>Wet- en regelgeving maken dit extra uitdagend: de regels uit de wetten, beleid, jurisprudentie </a:t>
            </a:r>
            <a:r>
              <a:rPr lang="nl-NL" err="1"/>
              <a:t>etc</a:t>
            </a:r>
            <a:r>
              <a:rPr lang="nl-NL"/>
              <a:t> zitten op heel veel plekken ingebakken in de IT-</a:t>
            </a:r>
            <a:r>
              <a:rPr lang="nl-NL" err="1"/>
              <a:t>systemin</a:t>
            </a:r>
            <a:r>
              <a:rPr lang="nl-NL"/>
              <a:t>.</a:t>
            </a:r>
          </a:p>
          <a:p>
            <a:r>
              <a:rPr lang="nl-NL"/>
              <a:t>het is lastig om wijzigingen in die regels door te voeren in de IT-systemen, en het is moeilijk aan te tonen of de verwerking compliant is.</a:t>
            </a:r>
          </a:p>
          <a:p>
            <a:r>
              <a:rPr lang="nl-NL"/>
              <a:t>In dit </a:t>
            </a:r>
            <a:r>
              <a:rPr lang="nl-NL" err="1"/>
              <a:t>webcollege</a:t>
            </a:r>
            <a:r>
              <a:rPr lang="nl-NL"/>
              <a:t> wordt uitgelegd welke uitdagingen er zijn, maar ook hoe het anders kan: slimmer met regelgeving omgaan in IT-</a:t>
            </a:r>
            <a:r>
              <a:rPr lang="nl-NL" err="1"/>
              <a:t>systemin</a:t>
            </a:r>
            <a:r>
              <a:rPr lang="nl-NL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241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Regels zitten op veel plekken in IT-systemen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92873AD-DD3D-C343-AF46-881A45E64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nl-NL"/>
              <a:t>Regels kunnen in alle onderdelen van één IT-systeem zitten:</a:t>
            </a:r>
          </a:p>
          <a:p>
            <a:r>
              <a:rPr lang="nl-NL" b="1"/>
              <a:t>Code: nog steeds de meest voorkomende plek</a:t>
            </a:r>
          </a:p>
          <a:p>
            <a:pPr>
              <a:spcBef>
                <a:spcPts val="300"/>
              </a:spcBef>
            </a:pPr>
            <a:r>
              <a:rPr lang="nl-NL"/>
              <a:t>Databases</a:t>
            </a:r>
          </a:p>
          <a:p>
            <a:pPr>
              <a:spcBef>
                <a:spcPts val="300"/>
              </a:spcBef>
            </a:pPr>
            <a:r>
              <a:rPr lang="nl-NL" b="1"/>
              <a:t>Parameters en beslistabellen</a:t>
            </a:r>
          </a:p>
          <a:p>
            <a:pPr>
              <a:spcBef>
                <a:spcPts val="300"/>
              </a:spcBef>
            </a:pPr>
            <a:r>
              <a:rPr lang="nl-NL"/>
              <a:t>Scripts </a:t>
            </a:r>
          </a:p>
          <a:p>
            <a:pPr>
              <a:spcBef>
                <a:spcPts val="300"/>
              </a:spcBef>
            </a:pPr>
            <a:r>
              <a:rPr lang="nl-NL"/>
              <a:t>Beslisbomen </a:t>
            </a:r>
          </a:p>
          <a:p>
            <a:pPr>
              <a:spcBef>
                <a:spcPts val="300"/>
              </a:spcBef>
            </a:pPr>
            <a:r>
              <a:rPr lang="nl-NL"/>
              <a:t>Workflow-engines</a:t>
            </a:r>
          </a:p>
          <a:p>
            <a:pPr>
              <a:spcBef>
                <a:spcPts val="300"/>
              </a:spcBef>
            </a:pPr>
            <a:r>
              <a:rPr lang="nl-NL"/>
              <a:t>Apps</a:t>
            </a:r>
          </a:p>
          <a:p>
            <a:pPr>
              <a:spcBef>
                <a:spcPts val="300"/>
              </a:spcBef>
            </a:pPr>
            <a:r>
              <a:rPr lang="nl-NL"/>
              <a:t>Schermen</a:t>
            </a:r>
          </a:p>
          <a:p>
            <a:pPr>
              <a:spcBef>
                <a:spcPts val="300"/>
              </a:spcBef>
            </a:pPr>
            <a:r>
              <a:rPr lang="nl-NL"/>
              <a:t>Informatieproducten </a:t>
            </a:r>
          </a:p>
          <a:p>
            <a:pPr>
              <a:spcBef>
                <a:spcPts val="300"/>
              </a:spcBef>
            </a:pPr>
            <a:r>
              <a:rPr lang="nl-NL"/>
              <a:t>Business Intelligence tools </a:t>
            </a:r>
          </a:p>
          <a:p>
            <a:pPr>
              <a:spcBef>
                <a:spcPts val="300"/>
              </a:spcBef>
            </a:pPr>
            <a:r>
              <a:rPr lang="nl-NL" b="1"/>
              <a:t>Rules-engines</a:t>
            </a:r>
          </a:p>
          <a:p>
            <a:pPr>
              <a:spcBef>
                <a:spcPts val="300"/>
              </a:spcBef>
            </a:pPr>
            <a:r>
              <a:rPr lang="nl-NL" b="1" err="1"/>
              <a:t>ArtificiaI</a:t>
            </a:r>
            <a:r>
              <a:rPr lang="nl-NL" b="1"/>
              <a:t> Intelligence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4DF616AD-4040-FC44-B630-25653CF78FB3}"/>
              </a:ext>
            </a:extLst>
          </p:cNvPr>
          <p:cNvSpPr txBox="1"/>
          <p:nvPr/>
        </p:nvSpPr>
        <p:spPr>
          <a:xfrm>
            <a:off x="4456546" y="2757716"/>
            <a:ext cx="3611418" cy="6463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nl-NL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 nu als een organisatie tientallen of honderden IT-systemen heeft?</a:t>
            </a:r>
          </a:p>
        </p:txBody>
      </p:sp>
    </p:spTree>
    <p:extLst>
      <p:ext uri="{BB962C8B-B14F-4D97-AF65-F5344CB8AC3E}">
        <p14:creationId xmlns:p14="http://schemas.microsoft.com/office/powerpoint/2010/main" val="54796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Voorbeeld: een ‘landschap’ van IT-systemen</a:t>
            </a: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body" idx="1"/>
          </p:nvPr>
        </p:nvSpPr>
        <p:spPr>
          <a:xfrm>
            <a:off x="5298200" y="1019175"/>
            <a:ext cx="3845700" cy="36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dirty="0" err="1"/>
              <a:t>Tientallen</a:t>
            </a:r>
            <a:r>
              <a:rPr lang="en" dirty="0"/>
              <a:t> IT-</a:t>
            </a:r>
            <a:r>
              <a:rPr lang="en" dirty="0" err="1"/>
              <a:t>systemen</a:t>
            </a:r>
            <a:r>
              <a:rPr lang="en" dirty="0"/>
              <a:t> (1972 - )</a:t>
            </a:r>
            <a:endParaRPr dirty="0"/>
          </a:p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dirty="0" err="1"/>
              <a:t>Verschillende</a:t>
            </a:r>
            <a:r>
              <a:rPr lang="en" dirty="0"/>
              <a:t> </a:t>
            </a:r>
            <a:r>
              <a:rPr lang="en" dirty="0" err="1"/>
              <a:t>platformen</a:t>
            </a:r>
            <a:r>
              <a:rPr lang="en" dirty="0"/>
              <a:t>, </a:t>
            </a:r>
            <a:r>
              <a:rPr lang="en" dirty="0" err="1"/>
              <a:t>programmeertalen</a:t>
            </a:r>
            <a:r>
              <a:rPr lang="en" dirty="0"/>
              <a:t>, </a:t>
            </a:r>
            <a:r>
              <a:rPr lang="en" dirty="0" err="1"/>
              <a:t>maatwerk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pakketten</a:t>
            </a:r>
            <a:r>
              <a:rPr lang="en" dirty="0"/>
              <a:t>.</a:t>
            </a:r>
            <a:endParaRPr dirty="0"/>
          </a:p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dirty="0" err="1"/>
              <a:t>Architecturen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concepten</a:t>
            </a:r>
            <a:r>
              <a:rPr lang="en" dirty="0"/>
              <a:t> </a:t>
            </a:r>
            <a:r>
              <a:rPr lang="en" dirty="0" err="1"/>
              <a:t>uit</a:t>
            </a:r>
            <a:r>
              <a:rPr lang="en" dirty="0"/>
              <a:t> </a:t>
            </a:r>
            <a:r>
              <a:rPr lang="en" dirty="0" err="1"/>
              <a:t>andere</a:t>
            </a:r>
            <a:r>
              <a:rPr lang="en" dirty="0"/>
              <a:t> </a:t>
            </a:r>
            <a:r>
              <a:rPr lang="en" dirty="0" err="1"/>
              <a:t>tijden</a:t>
            </a:r>
            <a:r>
              <a:rPr lang="en" dirty="0"/>
              <a:t> </a:t>
            </a:r>
            <a:r>
              <a:rPr lang="en" dirty="0" err="1"/>
              <a:t>toen</a:t>
            </a:r>
            <a:r>
              <a:rPr lang="en" dirty="0"/>
              <a:t> </a:t>
            </a:r>
            <a:r>
              <a:rPr lang="en" dirty="0" err="1"/>
              <a:t>andere</a:t>
            </a:r>
            <a:r>
              <a:rPr lang="en" dirty="0"/>
              <a:t> </a:t>
            </a:r>
            <a:r>
              <a:rPr lang="en" dirty="0" err="1"/>
              <a:t>eisen</a:t>
            </a:r>
            <a:r>
              <a:rPr lang="en" dirty="0"/>
              <a:t> / </a:t>
            </a:r>
            <a:r>
              <a:rPr lang="en" dirty="0" err="1"/>
              <a:t>wetten</a:t>
            </a:r>
            <a:r>
              <a:rPr lang="en" dirty="0"/>
              <a:t> golden.</a:t>
            </a:r>
            <a:endParaRPr dirty="0"/>
          </a:p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nl-NL" dirty="0"/>
              <a:t>G</a:t>
            </a:r>
            <a:r>
              <a:rPr lang="en" dirty="0" err="1"/>
              <a:t>eeft</a:t>
            </a:r>
            <a:r>
              <a:rPr lang="en" dirty="0"/>
              <a:t> </a:t>
            </a:r>
            <a:r>
              <a:rPr lang="en" dirty="0" err="1"/>
              <a:t>een</a:t>
            </a:r>
            <a:r>
              <a:rPr lang="en" dirty="0"/>
              <a:t> </a:t>
            </a:r>
            <a:r>
              <a:rPr lang="en" dirty="0" err="1"/>
              <a:t>historisch</a:t>
            </a:r>
            <a:r>
              <a:rPr lang="en" dirty="0"/>
              <a:t> </a:t>
            </a:r>
            <a:r>
              <a:rPr lang="en" dirty="0" err="1"/>
              <a:t>overzicht</a:t>
            </a:r>
            <a:r>
              <a:rPr lang="en" dirty="0"/>
              <a:t> van </a:t>
            </a:r>
            <a:r>
              <a:rPr lang="en" dirty="0" err="1"/>
              <a:t>parlementaire</a:t>
            </a:r>
            <a:r>
              <a:rPr lang="en" dirty="0"/>
              <a:t> </a:t>
            </a:r>
            <a:r>
              <a:rPr lang="en" dirty="0" err="1"/>
              <a:t>besluitvorming</a:t>
            </a:r>
            <a:endParaRPr dirty="0"/>
          </a:p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dirty="0"/>
              <a:t>Regels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gegevens</a:t>
            </a:r>
            <a:r>
              <a:rPr lang="en" dirty="0"/>
              <a:t> </a:t>
            </a:r>
            <a:r>
              <a:rPr lang="en" dirty="0" err="1"/>
              <a:t>zitten</a:t>
            </a:r>
            <a:r>
              <a:rPr lang="en" dirty="0"/>
              <a:t> op heel </a:t>
            </a:r>
            <a:r>
              <a:rPr lang="en" dirty="0" err="1"/>
              <a:t>veel</a:t>
            </a:r>
            <a:r>
              <a:rPr lang="en" dirty="0"/>
              <a:t> </a:t>
            </a:r>
            <a:r>
              <a:rPr lang="en" dirty="0" err="1"/>
              <a:t>plekken</a:t>
            </a:r>
            <a:r>
              <a:rPr lang="en" dirty="0"/>
              <a:t>.</a:t>
            </a:r>
            <a:endParaRPr dirty="0"/>
          </a:p>
          <a:p>
            <a:pPr marL="17145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dirty="0" err="1"/>
              <a:t>Afhankelijkheden</a:t>
            </a:r>
            <a:r>
              <a:rPr lang="en" dirty="0"/>
              <a:t> </a:t>
            </a:r>
            <a:r>
              <a:rPr lang="en" dirty="0" err="1"/>
              <a:t>tussen</a:t>
            </a:r>
            <a:r>
              <a:rPr lang="en" dirty="0"/>
              <a:t> system</a:t>
            </a:r>
            <a:r>
              <a:rPr lang="nl-NL" dirty="0"/>
              <a:t>i</a:t>
            </a:r>
            <a:r>
              <a:rPr lang="en" dirty="0"/>
              <a:t>n.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 dirty="0" err="1"/>
              <a:t>En</a:t>
            </a:r>
            <a:r>
              <a:rPr lang="en" dirty="0"/>
              <a:t> dan </a:t>
            </a:r>
            <a:r>
              <a:rPr lang="en" dirty="0" err="1"/>
              <a:t>wijzigt</a:t>
            </a:r>
            <a:r>
              <a:rPr lang="en" dirty="0"/>
              <a:t> </a:t>
            </a:r>
            <a:r>
              <a:rPr lang="en" dirty="0" err="1"/>
              <a:t>ineens</a:t>
            </a:r>
            <a:r>
              <a:rPr lang="en" dirty="0"/>
              <a:t> </a:t>
            </a:r>
            <a:r>
              <a:rPr lang="en" dirty="0" err="1"/>
              <a:t>een</a:t>
            </a:r>
            <a:r>
              <a:rPr lang="en" dirty="0"/>
              <a:t> wet… </a:t>
            </a: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lang="en" sz="800" dirty="0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 dirty="0" err="1"/>
              <a:t>Essentieel</a:t>
            </a:r>
            <a:r>
              <a:rPr lang="en" dirty="0"/>
              <a:t>: </a:t>
            </a:r>
            <a:r>
              <a:rPr lang="en" dirty="0" err="1"/>
              <a:t>herleidbaarheid</a:t>
            </a:r>
            <a:endParaRPr dirty="0"/>
          </a:p>
        </p:txBody>
      </p:sp>
      <p:pic>
        <p:nvPicPr>
          <p:cNvPr id="356" name="Google Shape;356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8100" y="1019175"/>
            <a:ext cx="4680252" cy="357322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9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Nog een paar uitdagingen 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D45BD2-77FB-D748-930B-1A0E7D3A4E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1" dirty="0"/>
              <a:t>Herleidbaarheid</a:t>
            </a:r>
            <a:r>
              <a:rPr lang="nl-NL" dirty="0"/>
              <a:t>: welke wet/beleid leidde tot welke regels, en in welke onderdelen van welke IT-systemen zijn die regels geïmplementeerd?</a:t>
            </a:r>
          </a:p>
          <a:p>
            <a:r>
              <a:rPr lang="nl-NL" b="1" dirty="0"/>
              <a:t>Ambiguïteit</a:t>
            </a:r>
            <a:r>
              <a:rPr lang="nl-NL" dirty="0"/>
              <a:t>: wet- en regelgeving is geschreven in natuurlijke taal, regels in IT-systemen moeten formeel gespecificeerd worden. </a:t>
            </a:r>
          </a:p>
          <a:p>
            <a:r>
              <a:rPr lang="nl-NL" b="1" dirty="0"/>
              <a:t>Historieprotocol</a:t>
            </a:r>
            <a:r>
              <a:rPr lang="nl-NL" dirty="0"/>
              <a:t>: regels gelden vanaf een bepaald moment (soms in het verleden) tot een bepaald moment. </a:t>
            </a:r>
            <a:r>
              <a:rPr lang="nl-NL" dirty="0" err="1"/>
              <a:t>Compliancy</a:t>
            </a:r>
            <a:r>
              <a:rPr lang="nl-NL" dirty="0"/>
              <a:t>: “welke versies van de regels zijn op welke versies van gegevens toegepast en tot welk besluit leidde dat”. Total </a:t>
            </a:r>
            <a:r>
              <a:rPr lang="nl-NL" dirty="0" err="1"/>
              <a:t>recall</a:t>
            </a:r>
            <a:r>
              <a:rPr lang="nl-NL" dirty="0"/>
              <a:t> systemen </a:t>
            </a:r>
          </a:p>
          <a:p>
            <a:r>
              <a:rPr lang="nl-NL" b="1" dirty="0"/>
              <a:t>Bijwerken van regels</a:t>
            </a:r>
            <a:r>
              <a:rPr lang="nl-NL" dirty="0"/>
              <a:t>: meeste regels zitten hard-gecodeerd in de IT-systemen. Liever zou je willen dat de regels worden bijgehouden door niet-</a:t>
            </a:r>
            <a:r>
              <a:rPr lang="nl-NL" dirty="0" err="1"/>
              <a:t>IT’ers</a:t>
            </a:r>
            <a:r>
              <a:rPr lang="nl-NL" dirty="0"/>
              <a:t>, door mensen uit de organisatie die de regels het beste kennen.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Het kan anders: gebruik van een rules-engine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E3D01D2-A3A6-E241-ADE3-97B03E794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36" y="1019175"/>
            <a:ext cx="8192655" cy="3613548"/>
          </a:xfrm>
        </p:spPr>
        <p:txBody>
          <a:bodyPr/>
          <a:lstStyle/>
          <a:p>
            <a:r>
              <a:rPr lang="nl-NL" dirty="0"/>
              <a:t>Een nieuw IT-systeem voor de IND: </a:t>
            </a:r>
            <a:r>
              <a:rPr lang="nl-NL" dirty="0" err="1"/>
              <a:t>INDiGO</a:t>
            </a:r>
            <a:r>
              <a:rPr lang="nl-NL" dirty="0"/>
              <a:t> (2010).</a:t>
            </a:r>
          </a:p>
          <a:p>
            <a:r>
              <a:rPr lang="nl-NL" dirty="0" err="1"/>
              <a:t>INDiGO</a:t>
            </a:r>
            <a:r>
              <a:rPr lang="nl-NL" dirty="0"/>
              <a:t> bevat een </a:t>
            </a:r>
            <a:r>
              <a:rPr lang="nl-NL" b="1" dirty="0" err="1"/>
              <a:t>rules</a:t>
            </a:r>
            <a:r>
              <a:rPr lang="nl-NL" b="1" dirty="0"/>
              <a:t>-engine</a:t>
            </a:r>
            <a:r>
              <a:rPr lang="nl-NL" dirty="0"/>
              <a:t>, waarin meer dan 30.000 regels uit de Vreemdelingenwet, de Rijkswet op het Nederlanderschap en het Vreemdelingenbeleid zijn ondergebracht. </a:t>
            </a:r>
          </a:p>
          <a:p>
            <a:r>
              <a:rPr lang="nl-NL" dirty="0"/>
              <a:t>De </a:t>
            </a:r>
            <a:r>
              <a:rPr lang="nl-NL" dirty="0" err="1"/>
              <a:t>rules</a:t>
            </a:r>
            <a:r>
              <a:rPr lang="nl-NL" dirty="0"/>
              <a:t>-engine kan vragen beantwoorden zoals: </a:t>
            </a:r>
          </a:p>
          <a:p>
            <a:pPr lvl="1"/>
            <a:r>
              <a:rPr lang="nl-NL" i="1" dirty="0"/>
              <a:t>is deze aanvraag compleet volgens de regels?</a:t>
            </a:r>
          </a:p>
          <a:p>
            <a:pPr lvl="1"/>
            <a:r>
              <a:rPr lang="nl-NL" i="1" dirty="0"/>
              <a:t>mag deze verblijfsvergunning worden toegekend, volgens de regels? </a:t>
            </a:r>
          </a:p>
          <a:p>
            <a:pPr lvl="1"/>
            <a:r>
              <a:rPr lang="nl-NL" i="1" dirty="0"/>
              <a:t>aan welke regels wordt nog niet voldaan, wat moet er nog worden gecontroleerd?</a:t>
            </a:r>
          </a:p>
          <a:p>
            <a:r>
              <a:rPr lang="nl-NL" dirty="0"/>
              <a:t>Herleidbaarheid is geregeld, met verwijzingen maar ook omdat de regels op één plek zitten.</a:t>
            </a:r>
          </a:p>
          <a:p>
            <a:r>
              <a:rPr lang="nl-NL" dirty="0"/>
              <a:t>De regels worden beschreven door beleidsexperts en zijn aan te passen zonder dat continu </a:t>
            </a:r>
            <a:r>
              <a:rPr lang="nl-NL" dirty="0" err="1"/>
              <a:t>IT’ers</a:t>
            </a:r>
            <a:r>
              <a:rPr lang="nl-NL" dirty="0"/>
              <a:t> nodig zijn. </a:t>
            </a:r>
          </a:p>
          <a:p>
            <a:r>
              <a:rPr lang="nl-NL" dirty="0"/>
              <a:t>Veel menselijke inspanning om tot 30.000 regels te komen.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1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 err="1"/>
              <a:t>Kansen</a:t>
            </a:r>
            <a:r>
              <a:rPr lang="en"/>
              <a:t> met Artificial Intelligence</a:t>
            </a:r>
            <a:endParaRPr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DB61ADD-20F1-DA43-8BAF-CBF8866F4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1" dirty="0" err="1"/>
              <a:t>Artificial</a:t>
            </a:r>
            <a:r>
              <a:rPr lang="nl-NL" b="1" dirty="0"/>
              <a:t> Intelligence (AI)</a:t>
            </a:r>
          </a:p>
          <a:p>
            <a:r>
              <a:rPr lang="nl-NL" dirty="0"/>
              <a:t>Een tak binnen de AI: natuurlijke taalverwerking.</a:t>
            </a:r>
          </a:p>
          <a:p>
            <a:r>
              <a:rPr lang="nl-NL" dirty="0"/>
              <a:t>Zeer interessant: alle wetten, beleid, jurisprudentie is immers beschreven in natuurlijk taal. Te vinden op o.a. </a:t>
            </a:r>
            <a:r>
              <a:rPr lang="nl-NL" dirty="0" err="1"/>
              <a:t>wetten.overheid.nl</a:t>
            </a:r>
            <a:r>
              <a:rPr lang="nl-NL" dirty="0"/>
              <a:t> en </a:t>
            </a:r>
            <a:r>
              <a:rPr lang="nl-NL" dirty="0" err="1"/>
              <a:t>uitspraken.rechtspraak.nl</a:t>
            </a:r>
            <a:endParaRPr lang="nl-NL" dirty="0"/>
          </a:p>
          <a:p>
            <a:r>
              <a:rPr lang="nl-NL" dirty="0"/>
              <a:t>Nodig: woordenlijsten of taxonomieën.</a:t>
            </a:r>
          </a:p>
          <a:p>
            <a:r>
              <a:rPr lang="nl-NL" dirty="0"/>
              <a:t>Uitgebreidere variant: </a:t>
            </a:r>
            <a:r>
              <a:rPr lang="nl-NL" b="1" dirty="0" err="1"/>
              <a:t>knowledge</a:t>
            </a:r>
            <a:r>
              <a:rPr lang="nl-NL" b="1" dirty="0"/>
              <a:t> </a:t>
            </a:r>
            <a:r>
              <a:rPr lang="nl-NL" b="1" dirty="0" err="1"/>
              <a:t>graphs</a:t>
            </a:r>
            <a:r>
              <a:rPr lang="nl-NL" dirty="0"/>
              <a:t>.</a:t>
            </a:r>
          </a:p>
          <a:p>
            <a:r>
              <a:rPr lang="nl-NL" dirty="0"/>
              <a:t>Ook van juridische deelgebieden kun je een </a:t>
            </a:r>
            <a:r>
              <a:rPr lang="nl-NL" dirty="0" err="1"/>
              <a:t>knowledge</a:t>
            </a:r>
            <a:r>
              <a:rPr lang="nl-NL" dirty="0"/>
              <a:t> </a:t>
            </a:r>
            <a:r>
              <a:rPr lang="nl-NL" dirty="0" err="1"/>
              <a:t>graph</a:t>
            </a:r>
            <a:r>
              <a:rPr lang="nl-NL" dirty="0"/>
              <a:t> maken.</a:t>
            </a:r>
          </a:p>
          <a:p>
            <a:r>
              <a:rPr lang="nl-NL" dirty="0"/>
              <a:t>Uitbreiden met ‘DNA van de wet- en regelgeving’: het onderkennen van o.a. doelen, doelgroepen en voorwaarden in de teksten.</a:t>
            </a:r>
          </a:p>
        </p:txBody>
      </p:sp>
    </p:spTree>
    <p:extLst>
      <p:ext uri="{BB962C8B-B14F-4D97-AF65-F5344CB8AC3E}">
        <p14:creationId xmlns:p14="http://schemas.microsoft.com/office/powerpoint/2010/main" val="1986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2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"/>
              <a:t>Voorbeeld: AI toepassen op wetsteksten</a:t>
            </a:r>
            <a:endParaRPr/>
          </a:p>
        </p:txBody>
      </p:sp>
      <p:pic>
        <p:nvPicPr>
          <p:cNvPr id="381" name="Google Shape;381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906" y="859099"/>
            <a:ext cx="3006826" cy="16903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2" name="Google Shape;382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23515" y="1690586"/>
            <a:ext cx="5827959" cy="3276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>
            <a:spLocks noGrp="1"/>
          </p:cNvSpPr>
          <p:nvPr>
            <p:ph type="title"/>
          </p:nvPr>
        </p:nvSpPr>
        <p:spPr>
          <a:xfrm>
            <a:off x="1779319" y="0"/>
            <a:ext cx="7364681" cy="63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"/>
              <a:t>Voorbeeld: AI toepassen op wetsteksten (2)</a:t>
            </a:r>
            <a:endParaRPr/>
          </a:p>
        </p:txBody>
      </p:sp>
      <p:sp>
        <p:nvSpPr>
          <p:cNvPr id="388" name="Google Shape;388;p63"/>
          <p:cNvSpPr txBox="1">
            <a:spLocks noGrp="1"/>
          </p:cNvSpPr>
          <p:nvPr>
            <p:ph type="body" idx="1"/>
          </p:nvPr>
        </p:nvSpPr>
        <p:spPr>
          <a:xfrm>
            <a:off x="5998625" y="944475"/>
            <a:ext cx="3145500" cy="3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0975" lvl="0" indent="-1809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Een inhoudelijk expert annoteert: doel, doelgroep </a:t>
            </a:r>
            <a:r>
              <a:rPr lang="en" err="1"/>
              <a:t>en</a:t>
            </a:r>
            <a:r>
              <a:rPr lang="en"/>
              <a:t> </a:t>
            </a:r>
            <a:r>
              <a:rPr lang="en" err="1"/>
              <a:t>voorwaarden</a:t>
            </a:r>
            <a:r>
              <a:rPr lang="en"/>
              <a:t>.</a:t>
            </a:r>
            <a:endParaRPr/>
          </a:p>
          <a:p>
            <a:pPr marL="180975" lvl="0" indent="-1809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Een machine learning model wordt getraind om die doelen en doelgroepen ook in andere teksten te vinden. </a:t>
            </a:r>
            <a:endParaRPr/>
          </a:p>
          <a:p>
            <a:pPr marL="180975" lvl="0" indent="-18097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Je kunt vervolgens een chatbot maken die een vraag van iemand probeert te herleiden naar het doel, en daarna kan uitvragen of de persoon tot de doelgroep behoort en wat de </a:t>
            </a:r>
            <a:r>
              <a:rPr lang="en" err="1"/>
              <a:t>voorwaarden</a:t>
            </a:r>
            <a:r>
              <a:rPr lang="en"/>
              <a:t> </a:t>
            </a:r>
            <a:r>
              <a:rPr lang="en" err="1"/>
              <a:t>zijn</a:t>
            </a:r>
            <a:r>
              <a:rPr lang="en"/>
              <a:t>.</a:t>
            </a:r>
            <a:endParaRPr/>
          </a:p>
        </p:txBody>
      </p:sp>
      <p:pic>
        <p:nvPicPr>
          <p:cNvPr id="389" name="Google Shape;389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7775" y="880950"/>
            <a:ext cx="5663224" cy="32415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874</Words>
  <Application>Microsoft Macintosh PowerPoint</Application>
  <PresentationFormat>Diavoorstelling (16:9)</PresentationFormat>
  <Paragraphs>77</Paragraphs>
  <Slides>11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Calibri</vt:lpstr>
      <vt:lpstr>Simple Light</vt:lpstr>
      <vt:lpstr>Kantoorthema</vt:lpstr>
      <vt:lpstr>Toepassen van wet- en regelgeving in IT-systemen</vt:lpstr>
      <vt:lpstr>Toepassen van wet- en regelgeving in IT-systemen</vt:lpstr>
      <vt:lpstr>Regels zitten op veel plekken in IT-systemen</vt:lpstr>
      <vt:lpstr>Voorbeeld: een ‘landschap’ van IT-systemen</vt:lpstr>
      <vt:lpstr>Nog een paar uitdagingen </vt:lpstr>
      <vt:lpstr>Het kan anders: gebruik van een rules-engine</vt:lpstr>
      <vt:lpstr>Kansen met Artificial Intelligence</vt:lpstr>
      <vt:lpstr>Voorbeeld: AI toepassen op wetsteksten</vt:lpstr>
      <vt:lpstr>Voorbeeld: AI toepassen op wetsteksten (2)</vt:lpstr>
      <vt:lpstr>Kansen met Artificial Intelligence</vt:lpstr>
      <vt:lpstr>Afsluiting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 voor SMR</dc:title>
  <dc:creator>Art Ligthart</dc:creator>
  <cp:lastModifiedBy>Brattinga, Marco</cp:lastModifiedBy>
  <cp:revision>13</cp:revision>
  <dcterms:modified xsi:type="dcterms:W3CDTF">2020-09-11T18:36:53Z</dcterms:modified>
</cp:coreProperties>
</file>